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99" d="100"/>
          <a:sy n="99" d="100"/>
        </p:scale>
        <p:origin x="2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B4064-4EFA-45CA-AEBE-69954CDC0945}" type="datetimeFigureOut">
              <a:rPr lang="hu-HU" smtClean="0"/>
              <a:t>2020. 03. 20.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2E54-3779-4614-B15B-6CCAA18BA2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531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B4064-4EFA-45CA-AEBE-69954CDC0945}" type="datetimeFigureOut">
              <a:rPr lang="hu-HU" smtClean="0"/>
              <a:t>2020. 03. 20.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2E54-3779-4614-B15B-6CCAA18BA2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4594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B4064-4EFA-45CA-AEBE-69954CDC0945}" type="datetimeFigureOut">
              <a:rPr lang="hu-HU" smtClean="0"/>
              <a:t>2020. 03. 20.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2E54-3779-4614-B15B-6CCAA18BA2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5373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B4064-4EFA-45CA-AEBE-69954CDC0945}" type="datetimeFigureOut">
              <a:rPr lang="hu-HU" smtClean="0"/>
              <a:t>2020. 03. 20.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2E54-3779-4614-B15B-6CCAA18BA2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0958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B4064-4EFA-45CA-AEBE-69954CDC0945}" type="datetimeFigureOut">
              <a:rPr lang="hu-HU" smtClean="0"/>
              <a:t>2020. 03. 20.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2E54-3779-4614-B15B-6CCAA18BA2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5712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B4064-4EFA-45CA-AEBE-69954CDC0945}" type="datetimeFigureOut">
              <a:rPr lang="hu-HU" smtClean="0"/>
              <a:t>2020. 03. 20.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2E54-3779-4614-B15B-6CCAA18BA2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8890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B4064-4EFA-45CA-AEBE-69954CDC0945}" type="datetimeFigureOut">
              <a:rPr lang="hu-HU" smtClean="0"/>
              <a:t>2020. 03. 20.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2E54-3779-4614-B15B-6CCAA18BA2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619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B4064-4EFA-45CA-AEBE-69954CDC0945}" type="datetimeFigureOut">
              <a:rPr lang="hu-HU" smtClean="0"/>
              <a:t>2020. 03. 20.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2E54-3779-4614-B15B-6CCAA18BA2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7045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B4064-4EFA-45CA-AEBE-69954CDC0945}" type="datetimeFigureOut">
              <a:rPr lang="hu-HU" smtClean="0"/>
              <a:t>2020. 03. 20.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2E54-3779-4614-B15B-6CCAA18BA2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1396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B4064-4EFA-45CA-AEBE-69954CDC0945}" type="datetimeFigureOut">
              <a:rPr lang="hu-HU" smtClean="0"/>
              <a:t>2020. 03. 20.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2E54-3779-4614-B15B-6CCAA18BA2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962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B4064-4EFA-45CA-AEBE-69954CDC0945}" type="datetimeFigureOut">
              <a:rPr lang="hu-HU" smtClean="0"/>
              <a:t>2020. 03. 20.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2E54-3779-4614-B15B-6CCAA18BA2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7330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B4064-4EFA-45CA-AEBE-69954CDC0945}" type="datetimeFigureOut">
              <a:rPr lang="hu-HU" smtClean="0"/>
              <a:t>2020. 03. 20.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22E54-3779-4614-B15B-6CCAA18BA2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729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Szerbia talajai</a:t>
            </a:r>
          </a:p>
        </p:txBody>
      </p:sp>
    </p:spTree>
    <p:extLst>
      <p:ext uri="{BB962C8B-B14F-4D97-AF65-F5344CB8AC3E}">
        <p14:creationId xmlns:p14="http://schemas.microsoft.com/office/powerpoint/2010/main" val="4241192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Podzol, vörösföld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21304" y="1825625"/>
            <a:ext cx="2900892" cy="435133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29149" y="1825626"/>
            <a:ext cx="4234961" cy="281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97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Szerbia talajai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b="1" dirty="0"/>
              <a:t>Szikes talajok</a:t>
            </a:r>
            <a:r>
              <a:rPr lang="hu-HU" dirty="0"/>
              <a:t>:</a:t>
            </a:r>
          </a:p>
          <a:p>
            <a:pPr lvl="1"/>
            <a:r>
              <a:rPr lang="hu-HU" dirty="0"/>
              <a:t>Magas talajvíz – jelentős párolgás – sók kicsapódása</a:t>
            </a:r>
          </a:p>
          <a:p>
            <a:pPr lvl="1"/>
            <a:r>
              <a:rPr lang="hu-HU" dirty="0"/>
              <a:t>Alacsony termőképesség</a:t>
            </a:r>
          </a:p>
          <a:p>
            <a:pPr lvl="1"/>
            <a:r>
              <a:rPr lang="hu-HU" dirty="0"/>
              <a:t>Bácska és Bánát bizonyos területei</a:t>
            </a:r>
          </a:p>
          <a:p>
            <a:r>
              <a:rPr lang="hu-HU" b="1" dirty="0"/>
              <a:t>Váztalajok</a:t>
            </a:r>
            <a:r>
              <a:rPr lang="hu-HU" dirty="0"/>
              <a:t>:</a:t>
            </a:r>
          </a:p>
          <a:p>
            <a:pPr lvl="1"/>
            <a:r>
              <a:rPr lang="hu-HU" dirty="0"/>
              <a:t>Vékony, kezdetleges talajréteg</a:t>
            </a:r>
          </a:p>
          <a:p>
            <a:pPr lvl="1"/>
            <a:r>
              <a:rPr lang="hu-HU" dirty="0"/>
              <a:t>Talajképződés biológiai feltételei kis mértékben adottak</a:t>
            </a:r>
          </a:p>
          <a:p>
            <a:pPr lvl="1"/>
            <a:r>
              <a:rPr lang="hu-HU" dirty="0"/>
              <a:t>Szerbia hegyvidéki részei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60324" y="1690690"/>
            <a:ext cx="3443417" cy="22572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01513" y="3883987"/>
            <a:ext cx="3361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Váztalaj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172" y="4236023"/>
            <a:ext cx="2899720" cy="19052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8778" y="6059988"/>
            <a:ext cx="2026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Szikes talaj</a:t>
            </a:r>
          </a:p>
        </p:txBody>
      </p:sp>
    </p:spTree>
    <p:extLst>
      <p:ext uri="{BB962C8B-B14F-4D97-AF65-F5344CB8AC3E}">
        <p14:creationId xmlns:p14="http://schemas.microsoft.com/office/powerpoint/2010/main" val="102356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Szerbia talajai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hu-HU" b="1" dirty="0"/>
              <a:t>Talaj</a:t>
            </a:r>
            <a:r>
              <a:rPr lang="hu-HU" dirty="0"/>
              <a:t>: a földkéreg legfelső laza rétege, mely a növények termőhelyéül szolgál</a:t>
            </a:r>
          </a:p>
          <a:p>
            <a:r>
              <a:rPr lang="hu-HU" b="1" dirty="0"/>
              <a:t>Anyakőzet</a:t>
            </a:r>
            <a:r>
              <a:rPr lang="hu-HU" dirty="0"/>
              <a:t>: ebből képződik különböző fizikai és vegyi hatásokra a talaj, alapvetően meghatározza annak tulajdonságait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14849" y="1825624"/>
            <a:ext cx="3047485" cy="387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4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3" grpId="2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Szerbia talajai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hu-HU" b="1" dirty="0"/>
              <a:t>Csernozjom (feketeföld)</a:t>
            </a:r>
            <a:r>
              <a:rPr lang="hu-HU" dirty="0"/>
              <a:t>: </a:t>
            </a:r>
          </a:p>
          <a:p>
            <a:pPr lvl="1"/>
            <a:r>
              <a:rPr lang="hu-HU" dirty="0"/>
              <a:t>Legtermékenyebb</a:t>
            </a:r>
          </a:p>
          <a:p>
            <a:pPr lvl="1"/>
            <a:r>
              <a:rPr lang="hu-HU" dirty="0"/>
              <a:t>Magas humusztartalom</a:t>
            </a:r>
          </a:p>
          <a:p>
            <a:pPr lvl="1"/>
            <a:r>
              <a:rPr lang="hu-HU" dirty="0"/>
              <a:t>Vajdaság nagy része</a:t>
            </a:r>
          </a:p>
          <a:p>
            <a:pPr lvl="1"/>
            <a:r>
              <a:rPr lang="hu-HU" dirty="0"/>
              <a:t>Stig</a:t>
            </a:r>
          </a:p>
          <a:p>
            <a:pPr lvl="1"/>
            <a:r>
              <a:rPr lang="hu-HU" dirty="0"/>
              <a:t>Brani</a:t>
            </a:r>
            <a:r>
              <a:rPr lang="sr-Latn-RS" dirty="0"/>
              <a:t>čevo</a:t>
            </a:r>
          </a:p>
          <a:p>
            <a:pPr lvl="1"/>
            <a:r>
              <a:rPr lang="sr-Latn-RS" dirty="0"/>
              <a:t>Mačva</a:t>
            </a:r>
          </a:p>
          <a:p>
            <a:pPr lvl="1"/>
            <a:r>
              <a:rPr lang="sr-Latn-RS" dirty="0"/>
              <a:t>F</a:t>
            </a:r>
            <a:r>
              <a:rPr lang="hu-HU" dirty="0"/>
              <a:t>üves vegetáció – mára művelés alatt</a:t>
            </a:r>
          </a:p>
          <a:p>
            <a:pPr lvl="1"/>
            <a:r>
              <a:rPr lang="hu-HU" dirty="0"/>
              <a:t>Búza, napraforgó, cukorrépa, kukorica</a:t>
            </a:r>
            <a:endParaRPr lang="sr-Latn-RS" dirty="0"/>
          </a:p>
          <a:p>
            <a:endParaRPr lang="hu-H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14849" y="1825625"/>
            <a:ext cx="3657085" cy="470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5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Csernozjom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17783" y="1825625"/>
            <a:ext cx="2907933" cy="4351338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40498" y="1825625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44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Szerbia talajai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fontAlgn="base"/>
            <a:r>
              <a:rPr lang="hu-HU" dirty="0"/>
              <a:t>Szurokföld (smonica):</a:t>
            </a:r>
          </a:p>
          <a:p>
            <a:pPr lvl="1" fontAlgn="base"/>
            <a:r>
              <a:rPr lang="hu-HU" dirty="0"/>
              <a:t>agyagos, tömör, fekete színű, gazdag humuszban</a:t>
            </a:r>
          </a:p>
          <a:p>
            <a:pPr lvl="1" fontAlgn="base"/>
            <a:r>
              <a:rPr lang="hu-HU" dirty="0"/>
              <a:t>nedves állapotban rendkívül</a:t>
            </a:r>
            <a:r>
              <a:rPr lang="hu-HU" b="1" dirty="0"/>
              <a:t> </a:t>
            </a:r>
            <a:r>
              <a:rPr lang="hu-HU" dirty="0"/>
              <a:t>ragadós, hosszú szárazságban</a:t>
            </a:r>
            <a:r>
              <a:rPr lang="hu-HU" b="1" dirty="0"/>
              <a:t> </a:t>
            </a:r>
            <a:r>
              <a:rPr lang="hu-HU" dirty="0"/>
              <a:t>repedezik</a:t>
            </a:r>
          </a:p>
          <a:p>
            <a:pPr lvl="1" fontAlgn="base"/>
            <a:r>
              <a:rPr lang="hu-HU" dirty="0"/>
              <a:t>kapásnövények, takarmánynövények, szilva </a:t>
            </a:r>
          </a:p>
          <a:p>
            <a:pPr lvl="1" fontAlgn="base"/>
            <a:r>
              <a:rPr lang="hu-HU" dirty="0"/>
              <a:t>Šumadija, Mačva, Timok, Nagy-Morava-, Déli-Morava völgyében</a:t>
            </a:r>
          </a:p>
          <a:p>
            <a:endParaRPr lang="hu-H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03804" y="1597227"/>
            <a:ext cx="3811545" cy="490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9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Szerbia talajai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hu-HU" dirty="0"/>
              <a:t>Barna erdőtalaj</a:t>
            </a:r>
          </a:p>
          <a:p>
            <a:pPr lvl="1" fontAlgn="base"/>
            <a:r>
              <a:rPr lang="hu-HU" dirty="0"/>
              <a:t>Közepes termőképességű </a:t>
            </a:r>
          </a:p>
          <a:p>
            <a:pPr lvl="1" fontAlgn="base"/>
            <a:r>
              <a:rPr lang="hu-HU" dirty="0"/>
              <a:t>Fő összetevői: homok, agyag, humusz, vas</a:t>
            </a:r>
          </a:p>
          <a:p>
            <a:pPr lvl="1" fontAlgn="base"/>
            <a:r>
              <a:rPr lang="hu-HU" dirty="0"/>
              <a:t>Sok vas – vöröses színű</a:t>
            </a:r>
          </a:p>
          <a:p>
            <a:pPr lvl="1" fontAlgn="base"/>
            <a:r>
              <a:rPr lang="hu-HU" dirty="0"/>
              <a:t>Több humusz: barnás szín</a:t>
            </a:r>
          </a:p>
          <a:p>
            <a:pPr lvl="1" fontAlgn="base"/>
            <a:r>
              <a:rPr lang="hu-HU" dirty="0"/>
              <a:t>Szántóföldi növények, gyümölcs, szőlő</a:t>
            </a:r>
          </a:p>
          <a:p>
            <a:pPr lvl="1" fontAlgn="base"/>
            <a:r>
              <a:rPr lang="hu-HU" dirty="0"/>
              <a:t>Pannon-medence déli peremvidéke, alacsonyabb hegyek, dombvidékek, Déli-Morava medencéiben</a:t>
            </a:r>
          </a:p>
          <a:p>
            <a:pPr lvl="1"/>
            <a:endParaRPr lang="hu-H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83066" y="1825625"/>
            <a:ext cx="337836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7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Barna erdőtalaj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3956" y="1825625"/>
            <a:ext cx="2635588" cy="4351338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59480" y="1825625"/>
            <a:ext cx="30255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72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Szerbia talajai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b="1" dirty="0"/>
              <a:t>Öntéstalajok</a:t>
            </a:r>
            <a:r>
              <a:rPr lang="hu-HU" dirty="0"/>
              <a:t>:</a:t>
            </a:r>
          </a:p>
          <a:p>
            <a:pPr lvl="1"/>
            <a:r>
              <a:rPr lang="hu-HU" dirty="0"/>
              <a:t>Alluviális lapályokon – folyóvölgyekben</a:t>
            </a:r>
          </a:p>
          <a:p>
            <a:pPr lvl="1" fontAlgn="base"/>
            <a:r>
              <a:rPr lang="hu-HU" dirty="0"/>
              <a:t>Termékeny talaj</a:t>
            </a:r>
          </a:p>
          <a:p>
            <a:pPr lvl="1" fontAlgn="base"/>
            <a:r>
              <a:rPr lang="hu-HU" dirty="0"/>
              <a:t>Folyami hordalék, iszap, homok, kavics</a:t>
            </a:r>
          </a:p>
          <a:p>
            <a:pPr lvl="1" fontAlgn="base"/>
            <a:r>
              <a:rPr lang="hu-HU" dirty="0"/>
              <a:t>Tápanyagokban gazdag</a:t>
            </a:r>
          </a:p>
          <a:p>
            <a:pPr lvl="1" fontAlgn="base"/>
            <a:r>
              <a:rPr lang="hu-HU" dirty="0"/>
              <a:t>Könnyen művelhető</a:t>
            </a:r>
          </a:p>
          <a:p>
            <a:pPr lvl="1"/>
            <a:endParaRPr lang="hu-H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84126" y="1825624"/>
            <a:ext cx="3631224" cy="467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0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dirty="0"/>
              <a:t>Szerbia talajai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sr-Latn-RS" b="1" dirty="0"/>
              <a:t>Podzol</a:t>
            </a:r>
            <a:r>
              <a:rPr lang="sr-Latn-RS" dirty="0"/>
              <a:t>:</a:t>
            </a:r>
          </a:p>
          <a:p>
            <a:pPr lvl="1"/>
            <a:r>
              <a:rPr lang="hu-HU" dirty="0"/>
              <a:t>Alacsony termőképesség</a:t>
            </a:r>
          </a:p>
          <a:p>
            <a:pPr lvl="1"/>
            <a:r>
              <a:rPr lang="hu-HU" dirty="0"/>
              <a:t>Hegyvidékeken, 900m felett – esős, hűvös éghajlat, tűlevelű erdők</a:t>
            </a:r>
          </a:p>
          <a:p>
            <a:r>
              <a:rPr lang="hu-HU" b="1" dirty="0"/>
              <a:t>Vörösföld (terra rossa)</a:t>
            </a:r>
            <a:r>
              <a:rPr lang="hu-HU" dirty="0"/>
              <a:t>:</a:t>
            </a:r>
          </a:p>
          <a:p>
            <a:pPr lvl="1"/>
            <a:r>
              <a:rPr lang="hu-HU" dirty="0"/>
              <a:t>Mészkővidékeken</a:t>
            </a:r>
          </a:p>
          <a:p>
            <a:pPr lvl="1"/>
            <a:r>
              <a:rPr lang="hu-HU" dirty="0"/>
              <a:t>Elszigetelt, kis területeken</a:t>
            </a:r>
          </a:p>
          <a:p>
            <a:pPr lvl="1"/>
            <a:r>
              <a:rPr lang="hu-HU" dirty="0"/>
              <a:t>Stari Vlah és Ra</a:t>
            </a:r>
            <a:r>
              <a:rPr lang="sr-Latn-RS" dirty="0"/>
              <a:t>ška-</a:t>
            </a:r>
            <a:r>
              <a:rPr lang="hu-HU" dirty="0"/>
              <a:t>vidéke</a:t>
            </a:r>
          </a:p>
          <a:p>
            <a:pPr lvl="1"/>
            <a:endParaRPr lang="hu-H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83840" y="1825625"/>
            <a:ext cx="337681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</TotalTime>
  <Words>244</Words>
  <Application>Microsoft Macintosh PowerPoint</Application>
  <PresentationFormat>On-screen Show (4:3)</PresentationFormat>
  <Paragraphs>57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Szerbia talajai</vt:lpstr>
      <vt:lpstr>Szerbia talajai</vt:lpstr>
      <vt:lpstr>Szerbia talajai</vt:lpstr>
      <vt:lpstr>Csernozjom</vt:lpstr>
      <vt:lpstr>Szerbia talajai</vt:lpstr>
      <vt:lpstr>Szerbia talajai</vt:lpstr>
      <vt:lpstr>Barna erdőtalaj</vt:lpstr>
      <vt:lpstr>Szerbia talajai</vt:lpstr>
      <vt:lpstr>Szerbia talajai</vt:lpstr>
      <vt:lpstr>Podzol, vörösföld</vt:lpstr>
      <vt:lpstr>Szerbia talajai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Szerbia talajai</dc:title>
  <dc:creator>Zoltan Kiraly</dc:creator>
  <cp:lastModifiedBy>Microsoft Office User</cp:lastModifiedBy>
  <cp:revision>9</cp:revision>
  <dcterms:created xsi:type="dcterms:W3CDTF">2020-03-19T17:56:54Z</dcterms:created>
  <dcterms:modified xsi:type="dcterms:W3CDTF">2020-03-20T06:52:07Z</dcterms:modified>
</cp:coreProperties>
</file>